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rimson Text" panose="020B060402020202020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Vidaloka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SA1zDls3GQj77z2Mz7sfyGl7N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13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5464f3e8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3a5464f3e8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5a24046d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3a5a24046d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a5a2404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3a5a2404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98590316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3a98590316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5a24046d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3a5a24046d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5ce00e12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a5ce00e12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3" name="Google Shape;3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5ce00e120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5ce00e120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5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35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35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4;p35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subTitle" idx="1"/>
          </p:nvPr>
        </p:nvSpPr>
        <p:spPr>
          <a:xfrm>
            <a:off x="2291400" y="3305275"/>
            <a:ext cx="4561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83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84;p44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44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7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7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1" name="Google Shape;101;p47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7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3" name="Google Shape;103;p47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7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5" name="Google Shape;105;p47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7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7" name="Google Shape;107;p47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48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1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5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19" name="Google Shape;119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51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54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54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5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18" name="Google Shape;18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9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0;p36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5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5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" name="Google Shape;140;p5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5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35" name="Google Shape;35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5" name="Google Shape;4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3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52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41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2"/>
          <p:cNvSpPr txBox="1">
            <a:spLocks noGrp="1"/>
          </p:cNvSpPr>
          <p:nvPr>
            <p:ph type="title"/>
          </p:nvPr>
        </p:nvSpPr>
        <p:spPr>
          <a:xfrm>
            <a:off x="845550" y="1482825"/>
            <a:ext cx="745290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67" name="Google Shape;6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72" name="Google Shape;72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4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"/>
          <p:cNvSpPr txBox="1">
            <a:spLocks noGrp="1"/>
          </p:cNvSpPr>
          <p:nvPr>
            <p:ph type="ctrTitle"/>
          </p:nvPr>
        </p:nvSpPr>
        <p:spPr>
          <a:xfrm>
            <a:off x="530309" y="1159608"/>
            <a:ext cx="7064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L" sz="2800"/>
              <a:t>Presentación Etapa 3 Proyecto Capstone</a:t>
            </a:r>
            <a:br>
              <a:rPr lang="es-CL" sz="2400"/>
            </a:br>
            <a:endParaRPr sz="2400"/>
          </a:p>
        </p:txBody>
      </p:sp>
      <p:sp>
        <p:nvSpPr>
          <p:cNvPr id="147" name="Google Shape;147;p1"/>
          <p:cNvSpPr txBox="1">
            <a:spLocks noGrp="1"/>
          </p:cNvSpPr>
          <p:nvPr>
            <p:ph type="subTitle" idx="1"/>
          </p:nvPr>
        </p:nvSpPr>
        <p:spPr>
          <a:xfrm>
            <a:off x="530259" y="28299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CL"/>
              <a:t>Portafolio de Título Ingeniería en Informática</a:t>
            </a:r>
            <a:endParaRPr/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2483" y="569715"/>
            <a:ext cx="2206939" cy="54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211" y="728952"/>
            <a:ext cx="2728968" cy="35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"/>
          <p:cNvSpPr txBox="1"/>
          <p:nvPr/>
        </p:nvSpPr>
        <p:spPr>
          <a:xfrm>
            <a:off x="530300" y="3688625"/>
            <a:ext cx="648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Sección: 002D</a:t>
            </a:r>
            <a:endParaRPr sz="16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Docente: Lionel Esteban Pizarro Melo</a:t>
            </a:r>
            <a:endParaRPr sz="16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560" y="345225"/>
            <a:ext cx="8566879" cy="44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5464f3e81_0_6"/>
          <p:cNvSpPr txBox="1">
            <a:spLocks noGrp="1"/>
          </p:cNvSpPr>
          <p:nvPr>
            <p:ph type="title"/>
          </p:nvPr>
        </p:nvSpPr>
        <p:spPr>
          <a:xfrm>
            <a:off x="856150" y="478085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-CL" sz="3000"/>
              <a:t>Costo Total del Proyecto</a:t>
            </a:r>
            <a:endParaRPr sz="3000"/>
          </a:p>
        </p:txBody>
      </p:sp>
      <p:pic>
        <p:nvPicPr>
          <p:cNvPr id="265" name="Google Shape;265;g3a5464f3e81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25" y="1803075"/>
            <a:ext cx="4315226" cy="21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a5464f3e81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451" y="1802310"/>
            <a:ext cx="4254150" cy="2107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>
            <a:spLocks noGrp="1"/>
          </p:cNvSpPr>
          <p:nvPr>
            <p:ph type="title"/>
          </p:nvPr>
        </p:nvSpPr>
        <p:spPr>
          <a:xfrm>
            <a:off x="856150" y="478085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-CL" sz="3000"/>
              <a:t>Costo Total del Proyecto</a:t>
            </a:r>
            <a:endParaRPr sz="3000"/>
          </a:p>
        </p:txBody>
      </p:sp>
      <p:pic>
        <p:nvPicPr>
          <p:cNvPr id="272" name="Google Shape;2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325" y="1214447"/>
            <a:ext cx="546735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 txBox="1">
            <a:spLocks noGrp="1"/>
          </p:cNvSpPr>
          <p:nvPr>
            <p:ph type="title"/>
          </p:nvPr>
        </p:nvSpPr>
        <p:spPr>
          <a:xfrm>
            <a:off x="554636" y="455029"/>
            <a:ext cx="3922057" cy="60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CL" sz="3000"/>
              <a:t>Solución Desarrollada</a:t>
            </a:r>
            <a:endParaRPr sz="3000"/>
          </a:p>
        </p:txBody>
      </p:sp>
      <p:grpSp>
        <p:nvGrpSpPr>
          <p:cNvPr id="278" name="Google Shape;278;p11"/>
          <p:cNvGrpSpPr/>
          <p:nvPr/>
        </p:nvGrpSpPr>
        <p:grpSpPr>
          <a:xfrm>
            <a:off x="331622" y="2571748"/>
            <a:ext cx="8599903" cy="2224574"/>
            <a:chOff x="406947" y="3490555"/>
            <a:chExt cx="3513431" cy="964392"/>
          </a:xfrm>
        </p:grpSpPr>
        <p:sp>
          <p:nvSpPr>
            <p:cNvPr id="279" name="Google Shape;279;p11"/>
            <p:cNvSpPr/>
            <p:nvPr/>
          </p:nvSpPr>
          <p:spPr>
            <a:xfrm>
              <a:off x="3262182" y="3499538"/>
              <a:ext cx="658196" cy="625605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s-CL" sz="105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Reportes:</a:t>
              </a:r>
              <a:r>
                <a:rPr lang="es-CL" sz="105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exportación en formato PDF 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1823078" y="3490555"/>
              <a:ext cx="619572" cy="63458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s-CL" sz="105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Facturas e Informativos:</a:t>
              </a:r>
              <a:r>
                <a:rPr lang="es-CL" sz="105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carga y consulta de documentos asociados.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1118239" y="3839554"/>
              <a:ext cx="641767" cy="615371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s-CL" sz="105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Inventario:</a:t>
              </a:r>
              <a:r>
                <a:rPr lang="es-CL" sz="105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registro diario y decadal de inventarios</a:t>
              </a:r>
              <a:r>
                <a:rPr lang="es-CL" sz="1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sz="10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2532328" y="3795338"/>
              <a:ext cx="658196" cy="659609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s-CL" sz="105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Auditoría:</a:t>
              </a:r>
              <a:r>
                <a:rPr lang="es-CL" sz="105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historial automático de movimientos y responsables.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406947" y="3500480"/>
              <a:ext cx="686700" cy="662715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s-CL" sz="105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Autenticación:</a:t>
              </a:r>
              <a:r>
                <a:rPr lang="es-CL" sz="105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inicio y cierre de sesión seguro con roles (jefe zonal, encargado).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4" name="Google Shape;28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1"/>
          <p:cNvSpPr txBox="1"/>
          <p:nvPr/>
        </p:nvSpPr>
        <p:spPr>
          <a:xfrm>
            <a:off x="554636" y="1145945"/>
            <a:ext cx="7420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Plataforma </a:t>
            </a:r>
            <a:r>
              <a:rPr lang="es-CL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 responsiva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accesible desde computador o Tablet.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Permite a </a:t>
            </a:r>
            <a:r>
              <a:rPr lang="es-CL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jefes y encargados de local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gestionar inventarios en tiempo real.</a:t>
            </a: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Incluye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módulos principales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Arquitectura de la Solución:</a:t>
            </a:r>
            <a:endParaRPr/>
          </a:p>
        </p:txBody>
      </p:sp>
      <p:sp>
        <p:nvSpPr>
          <p:cNvPr id="292" name="Google Shape;292;p12"/>
          <p:cNvSpPr/>
          <p:nvPr/>
        </p:nvSpPr>
        <p:spPr>
          <a:xfrm>
            <a:off x="321121" y="1776733"/>
            <a:ext cx="1620106" cy="185437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528006" y="2295790"/>
            <a:ext cx="12722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Frontend:</a:t>
            </a:r>
            <a:r>
              <a:rPr lang="es-CL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React + Vite (UI dinámica y adaptable).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12"/>
          <p:cNvGrpSpPr/>
          <p:nvPr/>
        </p:nvGrpSpPr>
        <p:grpSpPr>
          <a:xfrm>
            <a:off x="2035614" y="2595243"/>
            <a:ext cx="347822" cy="217358"/>
            <a:chOff x="4791775" y="1877500"/>
            <a:chExt cx="66725" cy="36975"/>
          </a:xfrm>
        </p:grpSpPr>
        <p:sp>
          <p:nvSpPr>
            <p:cNvPr id="295" name="Google Shape;295;p12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2"/>
          <p:cNvSpPr/>
          <p:nvPr/>
        </p:nvSpPr>
        <p:spPr>
          <a:xfrm>
            <a:off x="2543207" y="1776733"/>
            <a:ext cx="1620106" cy="185437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12"/>
          <p:cNvGrpSpPr/>
          <p:nvPr/>
        </p:nvGrpSpPr>
        <p:grpSpPr>
          <a:xfrm>
            <a:off x="4257700" y="2595243"/>
            <a:ext cx="347822" cy="217358"/>
            <a:chOff x="4791775" y="1877500"/>
            <a:chExt cx="66725" cy="36975"/>
          </a:xfrm>
        </p:grpSpPr>
        <p:sp>
          <p:nvSpPr>
            <p:cNvPr id="299" name="Google Shape;299;p12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12"/>
          <p:cNvSpPr/>
          <p:nvPr/>
        </p:nvSpPr>
        <p:spPr>
          <a:xfrm>
            <a:off x="4765293" y="1776733"/>
            <a:ext cx="1620106" cy="185437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2"/>
          <p:cNvSpPr txBox="1"/>
          <p:nvPr/>
        </p:nvSpPr>
        <p:spPr>
          <a:xfrm>
            <a:off x="4945945" y="2111125"/>
            <a:ext cx="129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 de datos:</a:t>
            </a:r>
            <a:r>
              <a:rPr lang="es-CL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cloud storage +PostgreSQL .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3" name="Google Shape;303;p12"/>
          <p:cNvGrpSpPr/>
          <p:nvPr/>
        </p:nvGrpSpPr>
        <p:grpSpPr>
          <a:xfrm>
            <a:off x="6479786" y="2595243"/>
            <a:ext cx="347822" cy="217358"/>
            <a:chOff x="4791775" y="1877500"/>
            <a:chExt cx="66725" cy="36975"/>
          </a:xfrm>
        </p:grpSpPr>
        <p:sp>
          <p:nvSpPr>
            <p:cNvPr id="304" name="Google Shape;304;p12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12"/>
          <p:cNvSpPr/>
          <p:nvPr/>
        </p:nvSpPr>
        <p:spPr>
          <a:xfrm>
            <a:off x="6995888" y="1776733"/>
            <a:ext cx="1620106" cy="185437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 txBox="1"/>
          <p:nvPr/>
        </p:nvSpPr>
        <p:spPr>
          <a:xfrm>
            <a:off x="7131421" y="2011422"/>
            <a:ext cx="134904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Despliegue:</a:t>
            </a:r>
            <a:r>
              <a:rPr lang="es-CL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 la nube, permitiendo acceso remoto y disponibilidad 24/7.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12"/>
          <p:cNvSpPr txBox="1"/>
          <p:nvPr/>
        </p:nvSpPr>
        <p:spPr>
          <a:xfrm>
            <a:off x="2711487" y="2226867"/>
            <a:ext cx="130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Backend:</a:t>
            </a: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Node.js + Express 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5a24046d7_0_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Casos de uso</a:t>
            </a:r>
            <a:endParaRPr/>
          </a:p>
        </p:txBody>
      </p:sp>
      <p:pic>
        <p:nvPicPr>
          <p:cNvPr id="316" name="Google Shape;316;g3a5a24046d7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5475" y="968525"/>
            <a:ext cx="6593050" cy="36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5a24046d7_0_0"/>
          <p:cNvSpPr txBox="1">
            <a:spLocks noGrp="1"/>
          </p:cNvSpPr>
          <p:nvPr>
            <p:ph type="title"/>
          </p:nvPr>
        </p:nvSpPr>
        <p:spPr>
          <a:xfrm>
            <a:off x="1123050" y="2148325"/>
            <a:ext cx="241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Interacción de frontend</a:t>
            </a:r>
            <a:endParaRPr/>
          </a:p>
        </p:txBody>
      </p:sp>
      <p:pic>
        <p:nvPicPr>
          <p:cNvPr id="322" name="Google Shape;322;g3a5a24046d7_0_0" title="Marco horizontal de GCP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2875" y="-44713"/>
            <a:ext cx="4088224" cy="523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985903167_0_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Interacción de backend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pic>
        <p:nvPicPr>
          <p:cNvPr id="328" name="Google Shape;328;g3a985903167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591" y="1133067"/>
            <a:ext cx="5790527" cy="322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5a24046d7_0_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Interacción base de datos</a:t>
            </a:r>
            <a:endParaRPr/>
          </a:p>
        </p:txBody>
      </p:sp>
      <p:pic>
        <p:nvPicPr>
          <p:cNvPr id="334" name="Google Shape;334;g3a5a24046d7_0_10" title="Marco horizontal de GC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50" y="1191225"/>
            <a:ext cx="7164252" cy="356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5ce00e120_1_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Modelo Relacional</a:t>
            </a:r>
            <a:endParaRPr/>
          </a:p>
        </p:txBody>
      </p:sp>
      <p:pic>
        <p:nvPicPr>
          <p:cNvPr id="340" name="Google Shape;340;g3a5ce00e12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850" y="1017725"/>
            <a:ext cx="5794724" cy="36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374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Integrantes Equipo de Trabajo</a:t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4860" y="457200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"/>
          <p:cNvSpPr txBox="1"/>
          <p:nvPr/>
        </p:nvSpPr>
        <p:spPr>
          <a:xfrm>
            <a:off x="666875" y="3625875"/>
            <a:ext cx="16896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Karyme Vargas</a:t>
            </a:r>
            <a:endParaRPr sz="1800" b="0" i="0" u="none" strike="noStrike" cap="none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6987025" y="3625875"/>
            <a:ext cx="19467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Esteban Martinez</a:t>
            </a:r>
            <a:endParaRPr sz="1800" b="0" i="0" u="none" strike="noStrike" cap="none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3826938" y="3625875"/>
            <a:ext cx="16896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Carlos Herrera</a:t>
            </a:r>
            <a:endParaRPr sz="1800" b="0" i="0" u="none" strike="noStrike" cap="none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161" name="Google Shape;161;p2" title="WhatsApp Image 2025-11-18 at 11.37.37.jpeg"/>
          <p:cNvPicPr preferRelativeResize="0"/>
          <p:nvPr/>
        </p:nvPicPr>
        <p:blipFill rotWithShape="1">
          <a:blip r:embed="rId5">
            <a:alphaModFix/>
          </a:blip>
          <a:srcRect t="13659" b="24615"/>
          <a:stretch/>
        </p:blipFill>
        <p:spPr>
          <a:xfrm>
            <a:off x="3698400" y="1637250"/>
            <a:ext cx="1946700" cy="1988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62" name="Google Shape;162;p2"/>
          <p:cNvPicPr preferRelativeResize="0"/>
          <p:nvPr/>
        </p:nvPicPr>
        <p:blipFill rotWithShape="1">
          <a:blip r:embed="rId6">
            <a:alphaModFix/>
          </a:blip>
          <a:srcRect t="16557" b="25812"/>
          <a:stretch/>
        </p:blipFill>
        <p:spPr>
          <a:xfrm>
            <a:off x="6919675" y="1656000"/>
            <a:ext cx="1868100" cy="19137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3" name="Google Shape;163;p2"/>
          <p:cNvPicPr preferRelativeResize="0"/>
          <p:nvPr/>
        </p:nvPicPr>
        <p:blipFill rotWithShape="1">
          <a:blip r:embed="rId7">
            <a:alphaModFix/>
          </a:blip>
          <a:srcRect l="3643" t="4279" r="3892" b="23303"/>
          <a:stretch/>
        </p:blipFill>
        <p:spPr>
          <a:xfrm>
            <a:off x="740375" y="1656000"/>
            <a:ext cx="1868100" cy="1951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3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Usabilidad en Tiempo Real:</a:t>
            </a:r>
            <a:endParaRPr/>
          </a:p>
        </p:txBody>
      </p:sp>
      <p:sp>
        <p:nvSpPr>
          <p:cNvPr id="346" name="Google Shape;346;p13"/>
          <p:cNvSpPr txBox="1"/>
          <p:nvPr/>
        </p:nvSpPr>
        <p:spPr>
          <a:xfrm>
            <a:off x="809470" y="1174734"/>
            <a:ext cx="70380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Los cambios en inventario se reflejan de forma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instantánea y sincronizada</a:t>
            </a: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entre usuarios..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Cada acción queda registrada con fecha, hora y usuario responsable, garantizando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trazabilidad total</a:t>
            </a: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Mejora la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eficiencia operativa</a:t>
            </a:r>
            <a:r>
              <a:rPr lang="es-CL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eliminando el uso de papel y reduciendo los errores de registro.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224" y="3005848"/>
            <a:ext cx="2601475" cy="201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"/>
          <p:cNvSpPr txBox="1">
            <a:spLocks noGrp="1"/>
          </p:cNvSpPr>
          <p:nvPr>
            <p:ph type="title"/>
          </p:nvPr>
        </p:nvSpPr>
        <p:spPr>
          <a:xfrm>
            <a:off x="376508" y="317360"/>
            <a:ext cx="64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Video de la web</a:t>
            </a:r>
            <a:endParaRPr/>
          </a:p>
        </p:txBody>
      </p:sp>
      <p:pic>
        <p:nvPicPr>
          <p:cNvPr id="355" name="Google Shape;35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125 (1)">
            <a:hlinkClick r:id="" action="ppaction://media"/>
            <a:extLst>
              <a:ext uri="{FF2B5EF4-FFF2-40B4-BE49-F238E27FC236}">
                <a16:creationId xmlns:a16="http://schemas.microsoft.com/office/drawing/2014/main" id="{2F92942C-2579-12EB-4006-E7F891FE48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6508" y="211785"/>
            <a:ext cx="8390984" cy="4719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1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 txBox="1">
            <a:spLocks noGrp="1"/>
          </p:cNvSpPr>
          <p:nvPr>
            <p:ph type="body" idx="1"/>
          </p:nvPr>
        </p:nvSpPr>
        <p:spPr>
          <a:xfrm>
            <a:off x="451244" y="421946"/>
            <a:ext cx="2883000" cy="61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L"/>
              <a:t>Conclusión</a:t>
            </a:r>
            <a:endParaRPr/>
          </a:p>
        </p:txBody>
      </p:sp>
      <p:sp>
        <p:nvSpPr>
          <p:cNvPr id="368" name="Google Shape;368;p15"/>
          <p:cNvSpPr/>
          <p:nvPr/>
        </p:nvSpPr>
        <p:spPr>
          <a:xfrm>
            <a:off x="615471" y="1412715"/>
            <a:ext cx="8108804" cy="2318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TarraControl”</a:t>
            </a:r>
            <a:r>
              <a:rPr lang="es-CL" sz="1400" b="0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modernizó el control de inventarios en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Tarragona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reemplazando procesos manuales por una gestión digital eficiente.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Logramos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reducir errores</a:t>
            </a:r>
            <a:r>
              <a:rPr lang="es-CL" sz="1400" b="0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mejorar la trazabilidad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optimizar el tiempo operativo</a:t>
            </a:r>
            <a:r>
              <a:rPr lang="es-CL" sz="1400" b="0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Aplicamos con éxito las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competencias de Ingeniería en Informática</a:t>
            </a:r>
            <a:r>
              <a:rPr lang="es-CL" sz="1400" b="0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la metodología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Kanban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proyecto demuestra que la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tecnología puede transformar procesos reales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impulsando la </a:t>
            </a:r>
            <a:r>
              <a:rPr lang="es-CL" sz="14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transformación digital y la eficiencia empresarial</a:t>
            </a: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"/>
          <p:cNvSpPr txBox="1">
            <a:spLocks noGrp="1"/>
          </p:cNvSpPr>
          <p:nvPr>
            <p:ph type="body" idx="1"/>
          </p:nvPr>
        </p:nvSpPr>
        <p:spPr>
          <a:xfrm>
            <a:off x="2567835" y="1478753"/>
            <a:ext cx="4008330" cy="11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L" sz="6600"/>
              <a:t>Reflexión</a:t>
            </a:r>
            <a:endParaRPr/>
          </a:p>
        </p:txBody>
      </p:sp>
      <p:grpSp>
        <p:nvGrpSpPr>
          <p:cNvPr id="376" name="Google Shape;376;p16"/>
          <p:cNvGrpSpPr/>
          <p:nvPr/>
        </p:nvGrpSpPr>
        <p:grpSpPr>
          <a:xfrm>
            <a:off x="4109240" y="2923082"/>
            <a:ext cx="925519" cy="861935"/>
            <a:chOff x="-5971525" y="3273750"/>
            <a:chExt cx="292250" cy="290650"/>
          </a:xfrm>
        </p:grpSpPr>
        <p:sp>
          <p:nvSpPr>
            <p:cNvPr id="377" name="Google Shape;377;p16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9" name="Google Shape;37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"/>
          <p:cNvSpPr txBox="1">
            <a:spLocks noGrp="1"/>
          </p:cNvSpPr>
          <p:nvPr>
            <p:ph type="body" idx="1"/>
          </p:nvPr>
        </p:nvSpPr>
        <p:spPr>
          <a:xfrm>
            <a:off x="690677" y="1651140"/>
            <a:ext cx="7756281" cy="11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L" sz="5400"/>
              <a:t>¡Gracias por su atención!</a:t>
            </a:r>
            <a:endParaRPr sz="2400"/>
          </a:p>
        </p:txBody>
      </p:sp>
      <p:sp>
        <p:nvSpPr>
          <p:cNvPr id="386" name="Google Shape;386;p17"/>
          <p:cNvSpPr txBox="1"/>
          <p:nvPr/>
        </p:nvSpPr>
        <p:spPr>
          <a:xfrm>
            <a:off x="690677" y="2571750"/>
            <a:ext cx="5140496" cy="45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es-CL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Presentado por equipo de TarraControl.</a:t>
            </a:r>
            <a:endParaRPr sz="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8455" y="4339875"/>
            <a:ext cx="1861125" cy="45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571" y="4419350"/>
            <a:ext cx="2318049" cy="2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Contenido</a:t>
            </a:r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subTitle" idx="4"/>
          </p:nvPr>
        </p:nvSpPr>
        <p:spPr>
          <a:xfrm>
            <a:off x="639386" y="1017725"/>
            <a:ext cx="4944450" cy="3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Introducción 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Problemática o situación abordada.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Objetivos del Proyecto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Metodología Implementada.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Tiempo Asociado al Proyecto.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Costo total del Proyecto.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Solución Desarrollada </a:t>
            </a:r>
            <a:endParaRPr/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CL" sz="1200"/>
              <a:t>Conclusión y Reflexión.</a:t>
            </a:r>
            <a:endParaRPr/>
          </a:p>
          <a:p>
            <a:pPr marL="1143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s-CL"/>
            </a:br>
            <a:endParaRPr/>
          </a:p>
        </p:txBody>
      </p:sp>
      <p:pic>
        <p:nvPicPr>
          <p:cNvPr id="170" name="Google Shape;17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>
            <a:spLocks noGrp="1"/>
          </p:cNvSpPr>
          <p:nvPr>
            <p:ph type="title"/>
          </p:nvPr>
        </p:nvSpPr>
        <p:spPr>
          <a:xfrm>
            <a:off x="551720" y="559728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CL"/>
              <a:t>Introducción </a:t>
            </a:r>
            <a:endParaRPr/>
          </a:p>
        </p:txBody>
      </p:sp>
      <p:sp>
        <p:nvSpPr>
          <p:cNvPr id="177" name="Google Shape;177;p4"/>
          <p:cNvSpPr txBox="1"/>
          <p:nvPr/>
        </p:nvSpPr>
        <p:spPr>
          <a:xfrm>
            <a:off x="3467827" y="2380167"/>
            <a:ext cx="225383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Esto generaba errores, pérdida de tiempo y estrés operativo.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"/>
          <p:cNvSpPr txBox="1"/>
          <p:nvPr/>
        </p:nvSpPr>
        <p:spPr>
          <a:xfrm>
            <a:off x="6208279" y="2374266"/>
            <a:ext cx="251085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Surge el proyecto “TarraControl” como respuesta tecnológica para digitalizar y automatizar este proceso.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323198" y="2380167"/>
            <a:ext cx="240919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los locales Tarragona (Avícola Montserrat), el control de inventarios se realizaba manualmente.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4"/>
          <p:cNvGrpSpPr/>
          <p:nvPr/>
        </p:nvGrpSpPr>
        <p:grpSpPr>
          <a:xfrm>
            <a:off x="1411855" y="2012222"/>
            <a:ext cx="339253" cy="258369"/>
            <a:chOff x="3271200" y="3863875"/>
            <a:chExt cx="481825" cy="366950"/>
          </a:xfrm>
        </p:grpSpPr>
        <p:sp>
          <p:nvSpPr>
            <p:cNvPr id="181" name="Google Shape;181;p4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4"/>
          <p:cNvSpPr/>
          <p:nvPr/>
        </p:nvSpPr>
        <p:spPr>
          <a:xfrm>
            <a:off x="7405812" y="1863877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4"/>
          <p:cNvGrpSpPr/>
          <p:nvPr/>
        </p:nvGrpSpPr>
        <p:grpSpPr>
          <a:xfrm>
            <a:off x="4451884" y="1946775"/>
            <a:ext cx="350995" cy="350049"/>
            <a:chOff x="1310075" y="3253275"/>
            <a:chExt cx="296950" cy="296150"/>
          </a:xfrm>
        </p:grpSpPr>
        <p:sp>
          <p:nvSpPr>
            <p:cNvPr id="185" name="Google Shape;185;p4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4"/>
          <p:cNvSpPr/>
          <p:nvPr/>
        </p:nvSpPr>
        <p:spPr>
          <a:xfrm>
            <a:off x="2962785" y="2374266"/>
            <a:ext cx="505042" cy="83362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5703237" y="2380167"/>
            <a:ext cx="505042" cy="84638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/>
          </p:cNvSpPr>
          <p:nvPr>
            <p:ph type="subTitle" idx="1"/>
          </p:nvPr>
        </p:nvSpPr>
        <p:spPr>
          <a:xfrm>
            <a:off x="713224" y="1532099"/>
            <a:ext cx="4368441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-CL"/>
              <a:t>Registros manuales en papel con </a:t>
            </a:r>
            <a:r>
              <a:rPr lang="es-CL" b="1">
                <a:solidFill>
                  <a:srgbClr val="D9001D"/>
                </a:solidFill>
              </a:rPr>
              <a:t>errores frecuentes</a:t>
            </a:r>
            <a:r>
              <a:rPr lang="es-CL">
                <a:solidFill>
                  <a:srgbClr val="D9001D"/>
                </a:solidFill>
              </a:rPr>
              <a:t>.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-CL" b="1">
                <a:solidFill>
                  <a:srgbClr val="D9001D"/>
                </a:solidFill>
              </a:rPr>
              <a:t>Repetición de conteos</a:t>
            </a:r>
            <a:r>
              <a:rPr lang="es-CL">
                <a:solidFill>
                  <a:srgbClr val="D9001D"/>
                </a:solidFill>
              </a:rPr>
              <a:t> </a:t>
            </a:r>
            <a:r>
              <a:rPr lang="es-CL"/>
              <a:t>y falta de trazabilidad.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-CL" b="1">
                <a:solidFill>
                  <a:srgbClr val="D9001D"/>
                </a:solidFill>
              </a:rPr>
              <a:t>Demora</a:t>
            </a:r>
            <a:r>
              <a:rPr lang="es-CL"/>
              <a:t> en la gestión de insumos y auditorías.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-CL" b="1">
                <a:solidFill>
                  <a:srgbClr val="D9001D"/>
                </a:solidFill>
              </a:rPr>
              <a:t>Carga laboral alta</a:t>
            </a:r>
            <a:r>
              <a:rPr lang="es-CL">
                <a:solidFill>
                  <a:srgbClr val="D9001D"/>
                </a:solidFill>
              </a:rPr>
              <a:t> </a:t>
            </a:r>
            <a:r>
              <a:rPr lang="es-CL"/>
              <a:t>en jefes y encargados de local.</a:t>
            </a:r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Problemática </a:t>
            </a:r>
            <a:endParaRPr/>
          </a:p>
        </p:txBody>
      </p:sp>
      <p:sp>
        <p:nvSpPr>
          <p:cNvPr id="198" name="Google Shape;198;p5" descr="Imagen de 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 descr="Imagen de 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 descr="Imagen de 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5" descr="Cómo llevar un inventario en un restaurante?"/>
          <p:cNvPicPr preferRelativeResize="0"/>
          <p:nvPr/>
        </p:nvPicPr>
        <p:blipFill rotWithShape="1">
          <a:blip r:embed="rId3">
            <a:alphaModFix/>
          </a:blip>
          <a:srcRect l="12711" r="3816"/>
          <a:stretch/>
        </p:blipFill>
        <p:spPr>
          <a:xfrm>
            <a:off x="5707563" y="1703890"/>
            <a:ext cx="3028013" cy="2040519"/>
          </a:xfrm>
          <a:prstGeom prst="rect">
            <a:avLst/>
          </a:prstGeom>
          <a:solidFill>
            <a:srgbClr val="000000"/>
          </a:solidFill>
          <a:ln w="1905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02" name="Google Shape;20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>
            <a:spLocks noGrp="1"/>
          </p:cNvSpPr>
          <p:nvPr>
            <p:ph type="subTitle" idx="1"/>
          </p:nvPr>
        </p:nvSpPr>
        <p:spPr>
          <a:xfrm>
            <a:off x="332420" y="1659515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CL" sz="1600" b="1">
                <a:latin typeface="Vidaloka"/>
                <a:ea typeface="Vidaloka"/>
                <a:cs typeface="Vidaloka"/>
                <a:sym typeface="Vidaloka"/>
              </a:rPr>
              <a:t>Objetivo General: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br>
              <a:rPr lang="es-CL"/>
            </a:br>
            <a:r>
              <a:rPr lang="es-CL" sz="1200"/>
              <a:t>Implementar un sistema digital que </a:t>
            </a:r>
            <a:r>
              <a:rPr lang="es-CL" sz="1200" b="1">
                <a:solidFill>
                  <a:srgbClr val="D9001D"/>
                </a:solidFill>
              </a:rPr>
              <a:t>automatice el control de inventarios</a:t>
            </a:r>
            <a:r>
              <a:rPr lang="es-CL" sz="1200"/>
              <a:t>, reduciendo errores y optimizando la gestión en tiempo real.</a:t>
            </a:r>
            <a:endParaRPr/>
          </a:p>
        </p:txBody>
      </p:sp>
      <p:sp>
        <p:nvSpPr>
          <p:cNvPr id="209" name="Google Shape;209;p6"/>
          <p:cNvSpPr txBox="1">
            <a:spLocks noGrp="1"/>
          </p:cNvSpPr>
          <p:nvPr>
            <p:ph type="title"/>
          </p:nvPr>
        </p:nvSpPr>
        <p:spPr>
          <a:xfrm>
            <a:off x="592798" y="508900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/>
              <a:t>Objetivos del Proyecto</a:t>
            </a:r>
            <a:endParaRPr/>
          </a:p>
        </p:txBody>
      </p:sp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 txBox="1"/>
          <p:nvPr/>
        </p:nvSpPr>
        <p:spPr>
          <a:xfrm>
            <a:off x="4572000" y="1659515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s-CL" sz="16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Objetivo Específicos: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endParaRPr sz="1600" b="1" i="0" u="none" strike="noStrike" cap="none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2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Optimizar</a:t>
            </a: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 tiempo del personal en el registro de inventarios.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2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Mejorar</a:t>
            </a: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trazabilidad y control de insumos.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2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Fortalecer</a:t>
            </a: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auditorías mediante reportes automáticos.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sz="1200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Reemplazar</a:t>
            </a:r>
            <a:r>
              <a:rPr lang="es-CL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completamente los registros en papel.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endPara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Metodología Implementada</a:t>
            </a:r>
            <a:endParaRPr/>
          </a:p>
        </p:txBody>
      </p:sp>
      <p:sp>
        <p:nvSpPr>
          <p:cNvPr id="218" name="Google Shape;218;p7"/>
          <p:cNvSpPr txBox="1">
            <a:spLocks noGrp="1"/>
          </p:cNvSpPr>
          <p:nvPr>
            <p:ph type="subTitle" idx="4"/>
          </p:nvPr>
        </p:nvSpPr>
        <p:spPr>
          <a:xfrm>
            <a:off x="276605" y="2421554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1200"/>
              <a:t>Se utilizó </a:t>
            </a:r>
            <a:r>
              <a:rPr lang="es-CL" sz="1200" b="1"/>
              <a:t>Kanban</a:t>
            </a:r>
            <a:r>
              <a:rPr lang="es-CL" sz="1200"/>
              <a:t>, por su </a:t>
            </a:r>
            <a:r>
              <a:rPr lang="es-CL" sz="1200" b="1"/>
              <a:t>flexibilidad y control visual</a:t>
            </a:r>
            <a:r>
              <a:rPr lang="es-CL" sz="1200"/>
              <a:t> del flujo de trabajo.</a:t>
            </a:r>
            <a:endParaRPr sz="1200"/>
          </a:p>
        </p:txBody>
      </p:sp>
      <p:grpSp>
        <p:nvGrpSpPr>
          <p:cNvPr id="219" name="Google Shape;219;p7"/>
          <p:cNvGrpSpPr/>
          <p:nvPr/>
        </p:nvGrpSpPr>
        <p:grpSpPr>
          <a:xfrm>
            <a:off x="1321438" y="1909186"/>
            <a:ext cx="396433" cy="393649"/>
            <a:chOff x="-63250675" y="3744075"/>
            <a:chExt cx="320350" cy="318100"/>
          </a:xfrm>
        </p:grpSpPr>
        <p:sp>
          <p:nvSpPr>
            <p:cNvPr id="220" name="Google Shape;220;p7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3" name="Google Shape;2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/>
          <p:nvPr/>
        </p:nvSpPr>
        <p:spPr>
          <a:xfrm>
            <a:off x="3179700" y="2421554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lang="es-CL"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Permite </a:t>
            </a:r>
            <a:r>
              <a:rPr lang="es-CL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adaptarse a cambios</a:t>
            </a:r>
            <a:r>
              <a:rPr lang="es-CL"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priorizar tareas y mantener </a:t>
            </a:r>
            <a:r>
              <a:rPr lang="es-CL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entregas continuas</a:t>
            </a:r>
            <a:r>
              <a:rPr lang="es-CL"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6082795" y="2421554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lang="es-CL"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Herramientas utilizadas: </a:t>
            </a:r>
            <a:r>
              <a:rPr lang="es-CL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Trello</a:t>
            </a:r>
            <a:r>
              <a:rPr lang="es-CL"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para la gestión de tareas y comunicación del equipo.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7"/>
          <p:cNvGrpSpPr/>
          <p:nvPr/>
        </p:nvGrpSpPr>
        <p:grpSpPr>
          <a:xfrm>
            <a:off x="4330084" y="1917818"/>
            <a:ext cx="339306" cy="339253"/>
            <a:chOff x="2685825" y="840375"/>
            <a:chExt cx="481900" cy="481825"/>
          </a:xfrm>
        </p:grpSpPr>
        <p:sp>
          <p:nvSpPr>
            <p:cNvPr id="227" name="Google Shape;227;p7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7"/>
          <p:cNvGrpSpPr/>
          <p:nvPr/>
        </p:nvGrpSpPr>
        <p:grpSpPr>
          <a:xfrm>
            <a:off x="7281603" y="1934577"/>
            <a:ext cx="353802" cy="351497"/>
            <a:chOff x="580725" y="3617925"/>
            <a:chExt cx="299325" cy="297375"/>
          </a:xfrm>
        </p:grpSpPr>
        <p:sp>
          <p:nvSpPr>
            <p:cNvPr id="230" name="Google Shape;230;p7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D90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5" name="Google Shape;23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5ce00e120_1_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Roles aplicados</a:t>
            </a:r>
            <a:endParaRPr/>
          </a:p>
        </p:txBody>
      </p:sp>
      <p:sp>
        <p:nvSpPr>
          <p:cNvPr id="241" name="Google Shape;241;g3a5ce00e120_1_9"/>
          <p:cNvSpPr txBox="1">
            <a:spLocks noGrp="1"/>
          </p:cNvSpPr>
          <p:nvPr>
            <p:ph type="subTitle" idx="4"/>
          </p:nvPr>
        </p:nvSpPr>
        <p:spPr>
          <a:xfrm>
            <a:off x="366425" y="1644500"/>
            <a:ext cx="24861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L"/>
              <a:t>Gestor del flujo (Flow Manager / Facilitador)</a:t>
            </a:r>
            <a:endParaRPr/>
          </a:p>
        </p:txBody>
      </p:sp>
      <p:sp>
        <p:nvSpPr>
          <p:cNvPr id="242" name="Google Shape;242;g3a5ce00e120_1_9"/>
          <p:cNvSpPr txBox="1">
            <a:spLocks noGrp="1"/>
          </p:cNvSpPr>
          <p:nvPr>
            <p:ph type="subTitle" idx="4"/>
          </p:nvPr>
        </p:nvSpPr>
        <p:spPr>
          <a:xfrm>
            <a:off x="6291475" y="1644500"/>
            <a:ext cx="24861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L"/>
              <a:t>Ejecutor /Desarrollador / Productor</a:t>
            </a:r>
            <a:endParaRPr/>
          </a:p>
        </p:txBody>
      </p:sp>
      <p:sp>
        <p:nvSpPr>
          <p:cNvPr id="243" name="Google Shape;243;g3a5ce00e120_1_9"/>
          <p:cNvSpPr txBox="1">
            <a:spLocks noGrp="1"/>
          </p:cNvSpPr>
          <p:nvPr>
            <p:ph type="subTitle" idx="4"/>
          </p:nvPr>
        </p:nvSpPr>
        <p:spPr>
          <a:xfrm>
            <a:off x="3277075" y="1644500"/>
            <a:ext cx="24861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L"/>
              <a:t>Responsable del trabajo (Product  Owner informal /  Priorizador)</a:t>
            </a:r>
            <a:endParaRPr/>
          </a:p>
        </p:txBody>
      </p:sp>
      <p:pic>
        <p:nvPicPr>
          <p:cNvPr id="244" name="Google Shape;244;g3a5ce00e120_1_9" title="undraw_process_7lkc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75" y="2452250"/>
            <a:ext cx="1941424" cy="20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a5ce00e120_1_9" title="undraw_key-insights_ex8y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200" y="2952575"/>
            <a:ext cx="2872050" cy="13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a5ce00e120_1_9" title="undraw_options_mw73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687" y="2843850"/>
            <a:ext cx="2660625" cy="16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539645" y="403533"/>
            <a:ext cx="506807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-CL" sz="3000"/>
              <a:t>Tiempo Asociado al Proyecto</a:t>
            </a:r>
            <a:endParaRPr sz="3000"/>
          </a:p>
        </p:txBody>
      </p:sp>
      <p:pic>
        <p:nvPicPr>
          <p:cNvPr id="252" name="Google Shape;2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174" y="4568340"/>
            <a:ext cx="936885" cy="23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61" y="4645645"/>
            <a:ext cx="1166899" cy="15062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8"/>
          <p:cNvSpPr txBox="1">
            <a:spLocks noGrp="1"/>
          </p:cNvSpPr>
          <p:nvPr>
            <p:ph type="subTitle" idx="1"/>
          </p:nvPr>
        </p:nvSpPr>
        <p:spPr>
          <a:xfrm>
            <a:off x="681349" y="1361056"/>
            <a:ext cx="6661498" cy="26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001D"/>
              </a:buClr>
              <a:buSzPts val="1400"/>
              <a:buNone/>
            </a:pPr>
            <a:r>
              <a:rPr lang="es-CL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Duración total:</a:t>
            </a:r>
            <a:r>
              <a:rPr lang="es-CL" b="0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CL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meses (agosto – diciembre 2025).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001D"/>
              </a:buClr>
              <a:buSzPts val="1400"/>
              <a:buNone/>
            </a:pPr>
            <a:r>
              <a:rPr lang="es-CL" b="1" i="0" u="none" strike="noStrike" cap="none">
                <a:solidFill>
                  <a:srgbClr val="D9001D"/>
                </a:solidFill>
                <a:latin typeface="Montserrat"/>
                <a:ea typeface="Montserrat"/>
                <a:cs typeface="Montserrat"/>
                <a:sym typeface="Montserrat"/>
              </a:rPr>
              <a:t>Etapas principales:</a:t>
            </a:r>
            <a:endParaRPr b="0" i="0" u="none" strike="noStrike" cap="none">
              <a:solidFill>
                <a:srgbClr val="D900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s-CL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Levantamiento de requerimientos.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s-CL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Diseño y desarrollo del sistema.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s-CL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Pruebas y validación.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s-CL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 y capacitación.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</Words>
  <Application>Microsoft Office PowerPoint</Application>
  <PresentationFormat>Presentación en pantalla (16:9)</PresentationFormat>
  <Paragraphs>90</Paragraphs>
  <Slides>24</Slides>
  <Notes>24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Crimson Text</vt:lpstr>
      <vt:lpstr>Montserrat</vt:lpstr>
      <vt:lpstr>Calibri</vt:lpstr>
      <vt:lpstr>Arial</vt:lpstr>
      <vt:lpstr>Vidaloka</vt:lpstr>
      <vt:lpstr>Lato</vt:lpstr>
      <vt:lpstr>Minimalist Business Slides XL by Slidesgo</vt:lpstr>
      <vt:lpstr>Presentación Etapa 3 Proyecto Capstone </vt:lpstr>
      <vt:lpstr>Integrantes Equipo de Trabajo</vt:lpstr>
      <vt:lpstr>Contenido</vt:lpstr>
      <vt:lpstr>Introducción </vt:lpstr>
      <vt:lpstr>Problemática </vt:lpstr>
      <vt:lpstr>Objetivos del Proyecto</vt:lpstr>
      <vt:lpstr>Metodología Implementada</vt:lpstr>
      <vt:lpstr>Roles aplicados</vt:lpstr>
      <vt:lpstr>Tiempo Asociado al Proyecto</vt:lpstr>
      <vt:lpstr>Presentación de PowerPoint</vt:lpstr>
      <vt:lpstr>Costo Total del Proyecto</vt:lpstr>
      <vt:lpstr>Costo Total del Proyecto</vt:lpstr>
      <vt:lpstr>Solución Desarrollada</vt:lpstr>
      <vt:lpstr>Arquitectura de la Solución:</vt:lpstr>
      <vt:lpstr>Casos de uso</vt:lpstr>
      <vt:lpstr>Interacción de frontend</vt:lpstr>
      <vt:lpstr>Interacción de backend </vt:lpstr>
      <vt:lpstr>Interacción base de datos</vt:lpstr>
      <vt:lpstr>Modelo Relacional</vt:lpstr>
      <vt:lpstr>Usabilidad en Tiempo Real:</vt:lpstr>
      <vt:lpstr>Video de la web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Karymotaa .</cp:lastModifiedBy>
  <cp:revision>1</cp:revision>
  <dcterms:modified xsi:type="dcterms:W3CDTF">2025-12-08T03:16:43Z</dcterms:modified>
</cp:coreProperties>
</file>